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99" r:id="rId2"/>
    <p:sldId id="256" r:id="rId3"/>
    <p:sldId id="276" r:id="rId4"/>
    <p:sldId id="287" r:id="rId5"/>
    <p:sldId id="257" r:id="rId6"/>
    <p:sldId id="264" r:id="rId7"/>
    <p:sldId id="261" r:id="rId8"/>
    <p:sldId id="291" r:id="rId9"/>
    <p:sldId id="278" r:id="rId10"/>
    <p:sldId id="292" r:id="rId11"/>
    <p:sldId id="266" r:id="rId12"/>
    <p:sldId id="294" r:id="rId13"/>
    <p:sldId id="293" r:id="rId14"/>
    <p:sldId id="298" r:id="rId15"/>
    <p:sldId id="265" r:id="rId16"/>
    <p:sldId id="275" r:id="rId17"/>
    <p:sldId id="283" r:id="rId18"/>
    <p:sldId id="289" r:id="rId19"/>
    <p:sldId id="285" r:id="rId20"/>
    <p:sldId id="295" r:id="rId21"/>
    <p:sldId id="284" r:id="rId22"/>
    <p:sldId id="263" r:id="rId23"/>
    <p:sldId id="258" r:id="rId24"/>
    <p:sldId id="259" r:id="rId25"/>
    <p:sldId id="297" r:id="rId26"/>
    <p:sldId id="26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5435"/>
    <p:restoredTop sz="94621"/>
  </p:normalViewPr>
  <p:slideViewPr>
    <p:cSldViewPr snapToGrid="0">
      <p:cViewPr varScale="1">
        <p:scale>
          <a:sx n="166" d="100"/>
          <a:sy n="166" d="100"/>
        </p:scale>
        <p:origin x="200" y="1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A7FF987-D0D0-D66F-E9CB-B055FFDE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3B630F67-F5E3-D321-F458-1D07E773CD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90C20357-D9E9-1CFB-5612-D783D05AC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5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308C4FC-2CEB-669A-346D-A5DEE16E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79E58E95-E2AE-0C12-7536-D20BC4982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3731AF61-009D-8EA5-00E5-B6FD224E8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Hear from industry leaders like Michele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Catasta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(President of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Replit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), Adam D’Angelo (Founder &amp; CEO of Quora), and other AI luminaries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699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4AEF87D-F626-4A74-11AD-E16DAD750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B1623194-5A9D-E8E6-6240-430FBCE8A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75A63B72-1E74-E9A6-7C55-09FE4D40A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Hear from industry leaders like Michele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Catasta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(President of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Replit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), Adam D’Angelo (Founder &amp; CEO of Quora), and other AI luminaries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894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D688CFB4-97E9-C5C4-AE53-B45966E6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BFE42B2E-C4FA-A9F4-E2A1-629E0B9EB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8C9BC914-DA4E-0277-EA4D-7C6CC5BDB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Hear from industry leaders like Michele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Catasta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(President of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Replit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), Adam D’Angelo (Founder &amp; CEO of Quora), and other AI luminaries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95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655F5206-54DB-95ED-61CF-700B8E683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>
            <a:extLst>
              <a:ext uri="{FF2B5EF4-FFF2-40B4-BE49-F238E27FC236}">
                <a16:creationId xmlns:a16="http://schemas.microsoft.com/office/drawing/2014/main" id="{106737E0-FB98-9AAE-CD3D-36A4B9560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>
            <a:extLst>
              <a:ext uri="{FF2B5EF4-FFF2-40B4-BE49-F238E27FC236}">
                <a16:creationId xmlns:a16="http://schemas.microsoft.com/office/drawing/2014/main" id="{026C3535-597C-16E2-4832-492A579071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05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74C194F-AF6F-159B-1232-FB1CF10BE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1FB60DE3-4BDD-071A-F9B1-3B331120AD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42B2D5DD-09F7-5358-08C7-A837AE51B4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48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CE9256B-366E-EAEA-DFB6-5C65C0047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5A8F388B-CC92-093D-53A5-2E46DF862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5B7D87AB-350E-08EA-0C87-526B224BC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062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5de0a960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5de0a960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DBA5DEF-10AB-68BE-F060-12EFBB60E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9FF31CB1-05C6-5CDC-DD50-A109EBA92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EC7E419A-074F-480D-72B2-01D7612E5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81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3B548A8-F0B0-66DE-5E01-6735A54A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13A86B87-5910-AA2B-AC82-C1CC943C9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A4B3B7C0-E1D9-E608-7B38-CD32951BC1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6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5de0a960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5de0a960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F12B00F4-E6A1-D37E-88E6-85BADE611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5de0a9608_0_77:notes">
            <a:extLst>
              <a:ext uri="{FF2B5EF4-FFF2-40B4-BE49-F238E27FC236}">
                <a16:creationId xmlns:a16="http://schemas.microsoft.com/office/drawing/2014/main" id="{FB3FB6B8-6AF2-63B3-349C-58B78F9B7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5de0a9608_0_77:notes">
            <a:extLst>
              <a:ext uri="{FF2B5EF4-FFF2-40B4-BE49-F238E27FC236}">
                <a16:creationId xmlns:a16="http://schemas.microsoft.com/office/drawing/2014/main" id="{79FA495D-B063-3803-CC7D-FBFDE0E548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791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1C13A13-AC55-EEBF-5DF3-7C1761D27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B55D167-0858-389E-6E6A-6E40722E7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0019828D-D7B5-04D1-517B-3A8E7EAAD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497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F90E56F-606F-6748-ABAF-5C7131C0F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1CF8EBEF-EE94-6215-EB3D-E7D17E261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DB828E0-4AB5-EFC8-CCEF-268280AB0A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217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FB57F25-92BD-A3EF-1CBF-9AB7DBE2B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C21014C-CB2F-FF43-F310-C021E8640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26C61634-6F1A-551A-9DEF-7F54927E83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Hear from industry leaders like Michele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Catasta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(President of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Replit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), Adam D’Angelo (Founder &amp; CEO of Quora), and other AI luminaries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638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A397C06-8781-466B-991D-2AA2FA5EE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5641D3E-6B13-AD4B-C88F-A928CAB9D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947521C3-B5BF-D57E-DFBA-84BE0ED84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Hear from industry leaders like Michele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Catasta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(President of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Replit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), Adam D’Angelo (Founder &amp; CEO of Quora), and other AI luminaries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18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parrot on a branch with a hat and chain on it&#10;&#10;AI-generated content may be incorrect.">
            <a:extLst>
              <a:ext uri="{FF2B5EF4-FFF2-40B4-BE49-F238E27FC236}">
                <a16:creationId xmlns:a16="http://schemas.microsoft.com/office/drawing/2014/main" id="{44937C10-96D3-7A45-6483-693209155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parrot on a branch with a hat and chain on it&#10;&#10;AI-generated content may be incorrect.">
            <a:extLst>
              <a:ext uri="{FF2B5EF4-FFF2-40B4-BE49-F238E27FC236}">
                <a16:creationId xmlns:a16="http://schemas.microsoft.com/office/drawing/2014/main" id="{19A7F43D-3863-81AE-31F7-E67E01642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Picture 6" descr="A cartoon bird on a fence post&#10;&#10;AI-generated content may be incorrect.">
            <a:extLst>
              <a:ext uri="{FF2B5EF4-FFF2-40B4-BE49-F238E27FC236}">
                <a16:creationId xmlns:a16="http://schemas.microsoft.com/office/drawing/2014/main" id="{B472FFF2-A9FC-16C9-5EE9-6BC99986CE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bird on a fence post&#10;&#10;AI-generated content may be incorrect.">
            <a:extLst>
              <a:ext uri="{FF2B5EF4-FFF2-40B4-BE49-F238E27FC236}">
                <a16:creationId xmlns:a16="http://schemas.microsoft.com/office/drawing/2014/main" id="{6F1522A6-0A17-24B8-C596-4019D7E4C6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err="1"/>
              <a:t>dfasfddsfs</a:t>
            </a:r>
            <a:endParaRPr lang="en-US"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>
              <a:lumMod val="85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cardopirrucc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github.com/RPirrucc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-karim-lalani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medium.com/@klcoder" TargetMode="External"/><Relationship Id="rId4" Type="http://schemas.openxmlformats.org/officeDocument/2006/relationships/hyperlink" Target="https://github.com/lalanikari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-karim-lalani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medium.com/@klcoder" TargetMode="External"/><Relationship Id="rId4" Type="http://schemas.openxmlformats.org/officeDocument/2006/relationships/hyperlink" Target="https://github.com/lalanikari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forms.gle/vdUpVuBXYYcfSeYa9" TargetMode="External"/><Relationship Id="rId4" Type="http://schemas.openxmlformats.org/officeDocument/2006/relationships/hyperlink" Target="https://interrupt.langchai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50FF-601B-2C2B-2F53-FFF353AB41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440B7-7038-4A88-FE78-61ADC339DE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C5AA44F7-D9A9-0CDC-F21E-4A6EF3A42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9368DC35-3D61-F30E-0193-2111E93D0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and Updates- </a:t>
            </a:r>
            <a:r>
              <a:rPr lang="en-US" dirty="0">
                <a:solidFill>
                  <a:srgbClr val="F6F7F8"/>
                </a:solidFill>
              </a:rPr>
              <a:t>Model Releases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D119F15F-07C9-46FA-23B1-0B3A569F8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" sz="1400" b="1" dirty="0">
              <a:solidFill>
                <a:srgbClr val="F6F7F8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var(--font-fk-grotesk)"/>
              </a:rPr>
              <a:t>DeepSeek-R1 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var(--font-fk-grotesk)"/>
              </a:rPr>
              <a:t>Open Source Model – Dethrones o1 </a:t>
            </a:r>
          </a:p>
          <a:p>
            <a:pPr lvl="1"/>
            <a:r>
              <a:rPr lang="en-US" sz="1000" b="0" i="0" dirty="0">
                <a:solidFill>
                  <a:schemeClr val="bg1"/>
                </a:solidFill>
                <a:effectLst/>
                <a:latin typeface="var(--font-fk-grotesk)"/>
              </a:rPr>
              <a:t>Major distillations </a:t>
            </a:r>
            <a:r>
              <a:rPr lang="en-US" sz="1000" dirty="0">
                <a:solidFill>
                  <a:schemeClr val="bg1"/>
                </a:solidFill>
                <a:latin typeface="var(--font-fk-grotesk)"/>
              </a:rPr>
              <a:t>appear every day</a:t>
            </a:r>
          </a:p>
          <a:p>
            <a:pPr lvl="1"/>
            <a:r>
              <a:rPr lang="en-US" sz="1000" b="0" i="0" dirty="0">
                <a:solidFill>
                  <a:schemeClr val="bg1"/>
                </a:solidFill>
                <a:effectLst/>
                <a:latin typeface="var(--font-fk-grotesk)"/>
              </a:rPr>
              <a:t>Self-improved – 2</a:t>
            </a:r>
            <a:r>
              <a:rPr lang="en-US" sz="1000" dirty="0">
                <a:solidFill>
                  <a:schemeClr val="bg1"/>
                </a:solidFill>
                <a:latin typeface="var(--font-fk-grotesk)"/>
              </a:rPr>
              <a:t>00% performance improvements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__fkGroteskNeue_598ab8"/>
              </a:rPr>
              <a:t>	</a:t>
            </a:r>
          </a:p>
          <a:p>
            <a:pPr lvl="1"/>
            <a:r>
              <a:rPr lang="en-US" sz="1000" b="0" i="0" dirty="0">
                <a:solidFill>
                  <a:schemeClr val="bg1"/>
                </a:solidFill>
                <a:effectLst/>
                <a:latin typeface="__fkGroteskNeue_598ab8"/>
              </a:rPr>
              <a:t>Mixture of Experts planning layer, that can run on your laptop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__fkGroteskNeue_598ab8"/>
              </a:rPr>
              <a:t>&lt;think&gt; token </a:t>
            </a:r>
            <a:r>
              <a:rPr lang="en-US" sz="1000" dirty="0" err="1">
                <a:solidFill>
                  <a:schemeClr val="bg1"/>
                </a:solidFill>
                <a:latin typeface="__fkGroteskNeue_598ab8"/>
              </a:rPr>
              <a:t>introduciton</a:t>
            </a:r>
            <a:endParaRPr lang="en-US" sz="1000" b="0" i="0" dirty="0">
              <a:solidFill>
                <a:schemeClr val="bg1"/>
              </a:solidFill>
              <a:effectLst/>
              <a:latin typeface="__fkGroteskNeue_598ab8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fkGroteskNeue_598ab8"/>
              </a:rPr>
              <a:t>OpenAI 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__fkGroteskNeue_598ab8"/>
              </a:rPr>
              <a:t>Forced release of o3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__fkGroteskNeue_598ab8"/>
              </a:rPr>
              <a:t>Operator released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var(--font-berkeley-mono)"/>
              </a:rPr>
              <a:t>Deep Research Released</a:t>
            </a: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8E71A99-9AFD-7311-CA1A-5C1028F7CD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12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4B7FBA6-76F8-FEA7-1486-2D36E3D1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E6AC1503-2B01-AE76-F657-0F4A008B95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: Command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612CA286-E8B7-F6EE-7E65-41F5C63CB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A significant advancement in agent workflows has arrived with the new 'Command' feature, enabling: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- Dynamic, edgeless agent workflows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- Flexible execution paths determined by nodes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- Enhanced multi-agent system capabilities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- Semantic search for long-term memory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6F7F8"/>
                </a:solidFill>
              </a:rPr>
              <a:t>- Direct tool modification of graph state</a:t>
            </a: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7DBBAAC7-8466-A8F7-DADD-1111DA1E11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BB5832-97DF-BAA2-2D47-B62DDF7A2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3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7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E6DBB750-4AFB-5226-571B-27936CE7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C0FDE857-C941-34F0-2308-5BB2D3E81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6F7F8"/>
                </a:solidFill>
              </a:rPr>
              <a:t>LangGraph</a:t>
            </a:r>
            <a:r>
              <a:rPr lang="en-US" dirty="0">
                <a:solidFill>
                  <a:srgbClr val="F6F7F8"/>
                </a:solidFill>
              </a:rPr>
              <a:t> – Functional API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29A19C54-D7AC-254A-2ADB-AD844F3C1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" sz="1400" b="1" dirty="0">
              <a:solidFill>
                <a:srgbClr val="F6F7F8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var(--font-fk-grotesk)"/>
              </a:rPr>
              <a:t>Ability to use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var(--font-fk-grotesk)"/>
              </a:rPr>
              <a:t>LangGraph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var(--font-fk-grotesk)"/>
              </a:rPr>
              <a:t> features with explicit node/edge </a:t>
            </a:r>
          </a:p>
          <a:p>
            <a:r>
              <a:rPr lang="en-US" sz="1400" dirty="0">
                <a:solidFill>
                  <a:schemeClr val="bg1"/>
                </a:solidFill>
                <a:latin typeface="var(--font-fk-grotesk)"/>
              </a:rPr>
              <a:t>Built-in support for human-in-the-loop</a:t>
            </a:r>
            <a:endParaRPr lang="en-US" sz="1400" b="0" i="0" dirty="0">
              <a:solidFill>
                <a:schemeClr val="bg1"/>
              </a:solidFill>
              <a:effectLst/>
              <a:latin typeface="var(--font-fk-grotesk)"/>
            </a:endParaRPr>
          </a:p>
          <a:p>
            <a:r>
              <a:rPr lang="en-US" sz="1400" dirty="0">
                <a:solidFill>
                  <a:schemeClr val="bg1"/>
                </a:solidFill>
                <a:latin typeface="__fkGroteskNeue_598ab8"/>
              </a:rPr>
              <a:t>New decorators – @</a:t>
            </a:r>
            <a:r>
              <a:rPr lang="en-US" sz="1400" dirty="0" err="1">
                <a:solidFill>
                  <a:schemeClr val="bg1"/>
                </a:solidFill>
                <a:latin typeface="__fkGroteskNeue_598ab8"/>
              </a:rPr>
              <a:t>entrypoint</a:t>
            </a:r>
            <a:r>
              <a:rPr lang="en-US" sz="1400" dirty="0">
                <a:solidFill>
                  <a:schemeClr val="bg1"/>
                </a:solidFill>
                <a:latin typeface="__fkGroteskNeue_598ab8"/>
              </a:rPr>
              <a:t>,  @task</a:t>
            </a:r>
          </a:p>
          <a:p>
            <a:r>
              <a:rPr lang="en-US" sz="1400" dirty="0">
                <a:solidFill>
                  <a:schemeClr val="bg1"/>
                </a:solidFill>
                <a:latin typeface="__fkGroteskNeue_598ab8"/>
              </a:rPr>
              <a:t>Simplified Execution and Control flow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01F60612-FB01-43ED-EE5A-5DAD1623628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26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FBA1325D-CCFF-FA4C-4EF8-88CB59A0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8BC16D47-39A5-7A7D-BB00-A2A17A33A8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Cline – Plan / Act button 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69E9B650-2CD3-EE76-C658-7EB6A7EF7F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" sz="1400" b="1" dirty="0">
              <a:solidFill>
                <a:srgbClr val="F6F7F8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var(--font-fk-grotesk)"/>
              </a:rPr>
              <a:t>Plan / Act mode</a:t>
            </a:r>
          </a:p>
          <a:p>
            <a:r>
              <a:rPr lang="en-US" sz="1400" dirty="0">
                <a:solidFill>
                  <a:schemeClr val="bg1"/>
                </a:solidFill>
                <a:latin typeface="var(--font-fk-grotesk)"/>
              </a:rPr>
              <a:t>Model Persistence</a:t>
            </a:r>
            <a:endParaRPr lang="en-US" sz="1400" b="0" i="0" dirty="0">
              <a:solidFill>
                <a:schemeClr val="bg1"/>
              </a:solidFill>
              <a:effectLst/>
              <a:latin typeface="var(--font-fk-grotesk)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fkGroteskNeue_598ab8"/>
              </a:rPr>
              <a:t>MCP Servers Controls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17C76E52-1121-BA9A-3620-818029A6B0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92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185B4CA-1A19-93E2-5462-16ABEDA99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54141203-760E-1D1E-ED5A-ADE57FEDD0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Austin Public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9BA67897-DE74-7B62-48DD-904147666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" sz="1400" b="1" dirty="0">
              <a:solidFill>
                <a:srgbClr val="F6F7F8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var(--font-fk-grotesk)"/>
              </a:rPr>
              <a:t>Austin LangChain AIMUG  is going on TV!</a:t>
            </a:r>
            <a:endParaRPr lang="en-US" sz="1400" b="0" i="0" dirty="0">
              <a:solidFill>
                <a:schemeClr val="bg1"/>
              </a:solidFill>
              <a:effectLst/>
              <a:latin typeface="__fkGroteskNeue_598ab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1162E2AC-44AD-28DD-57AF-502E68056E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823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Cosmic Coffee Saltillo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553B3-F910-70C7-CBAC-BF1C0C9F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7031"/>
            <a:ext cx="9172275" cy="31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>
          <a:extLst>
            <a:ext uri="{FF2B5EF4-FFF2-40B4-BE49-F238E27FC236}">
              <a16:creationId xmlns:a16="http://schemas.microsoft.com/office/drawing/2014/main" id="{E768CC72-FA78-8F53-21E4-FAEFA18B4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>
            <a:extLst>
              <a:ext uri="{FF2B5EF4-FFF2-40B4-BE49-F238E27FC236}">
                <a16:creationId xmlns:a16="http://schemas.microsoft.com/office/drawing/2014/main" id="{5F7F961D-B72C-6CA0-3C61-50B5A356FB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RGC-3000 and Tavern After Party (8ish) 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81" name="Google Shape;81;p17">
            <a:extLst>
              <a:ext uri="{FF2B5EF4-FFF2-40B4-BE49-F238E27FC236}">
                <a16:creationId xmlns:a16="http://schemas.microsoft.com/office/drawing/2014/main" id="{EA88C786-1AF6-7EA5-9464-252C37A4B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>
            <a:extLst>
              <a:ext uri="{FF2B5EF4-FFF2-40B4-BE49-F238E27FC236}">
                <a16:creationId xmlns:a16="http://schemas.microsoft.com/office/drawing/2014/main" id="{87B54EE2-8A42-3D1A-FCBE-28006171D9F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>
            <a:extLst>
              <a:ext uri="{FF2B5EF4-FFF2-40B4-BE49-F238E27FC236}">
                <a16:creationId xmlns:a16="http://schemas.microsoft.com/office/drawing/2014/main" id="{7731B8D5-13F6-B731-E4D6-A480CF3A3F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>
            <a:extLst>
              <a:ext uri="{FF2B5EF4-FFF2-40B4-BE49-F238E27FC236}">
                <a16:creationId xmlns:a16="http://schemas.microsoft.com/office/drawing/2014/main" id="{90B5C2C4-4BBD-77C6-6ED8-B17DEFE19B65}"/>
              </a:ext>
            </a:extLst>
          </p:cNvPr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>
            <a:extLst>
              <a:ext uri="{FF2B5EF4-FFF2-40B4-BE49-F238E27FC236}">
                <a16:creationId xmlns:a16="http://schemas.microsoft.com/office/drawing/2014/main" id="{40063C66-3B4B-63B2-C7FF-2EAC41AFB00C}"/>
              </a:ext>
            </a:extLst>
          </p:cNvPr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6093D022-ADD9-B1EF-3672-B36E16A7729C}"/>
              </a:ext>
            </a:extLst>
          </p:cNvPr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414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5E2A3F94-B865-67F0-6AF3-6C67F23E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277E88D2-AAC0-A703-437A-85BC7C49F0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Showcases</a:t>
            </a: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A430D734-EAF8-8DF7-77D8-E8F8BD109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24A5A412-C7C1-E5B2-2215-D73E806A64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914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C6934986-3D24-7638-6D0E-E7A8209D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1FCF5DE4-CDCA-E35A-3E27-D5524FABC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2800" b="1" dirty="0" err="1">
                <a:solidFill>
                  <a:schemeClr val="bg1"/>
                </a:solidFill>
                <a:latin typeface="system-ui"/>
              </a:rPr>
              <a:t>VSCode</a:t>
            </a:r>
            <a:r>
              <a:rPr lang="en-US" sz="2800" b="1" dirty="0">
                <a:solidFill>
                  <a:schemeClr val="bg1"/>
                </a:solidFill>
                <a:latin typeface="system-ui"/>
              </a:rPr>
              <a:t> + Cline + MCPs + </a:t>
            </a:r>
            <a:r>
              <a:rPr lang="en-US" sz="2800" b="1" dirty="0" err="1">
                <a:solidFill>
                  <a:schemeClr val="bg1"/>
                </a:solidFill>
                <a:latin typeface="system-ui"/>
              </a:rPr>
              <a:t>LangGraph</a:t>
            </a:r>
            <a:endParaRPr lang="en-US" sz="2800" b="1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7F8BB1EC-A21A-D6E0-B544-571CC59BE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ystem-ui"/>
              </a:rPr>
              <a:t>Join Colin McNamara and Ricky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ystem-ui"/>
              </a:rPr>
              <a:t>Pirruccio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ystem-ui"/>
              </a:rPr>
              <a:t> as they demonstrate key features and functions integrating Cline, VS Code, Model Context Protocol, and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ystem-ui"/>
              </a:rPr>
              <a:t>LangGraph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ystem-ui"/>
              </a:rPr>
              <a:t> into a workflow.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0953087C-F666-4C28-9D09-0AD758DA67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53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 - Riccardo </a:t>
            </a:r>
            <a:r>
              <a:rPr lang="en" dirty="0" err="1"/>
              <a:t>Pirruccio</a:t>
            </a:r>
            <a:r>
              <a:rPr lang="en" dirty="0"/>
              <a:t> </a:t>
            </a:r>
            <a:endParaRPr dirty="0"/>
          </a:p>
        </p:txBody>
      </p:sp>
      <p:sp>
        <p:nvSpPr>
          <p:cNvPr id="297" name="Google Shape;29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2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Home:</a:t>
            </a:r>
            <a:r>
              <a:rPr lang="en" dirty="0"/>
              <a:t> Austin, Texas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Work: </a:t>
            </a:r>
            <a:r>
              <a:rPr lang="en" dirty="0"/>
              <a:t>Technical Project Manager at Applied Materials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Background:</a:t>
            </a:r>
            <a:r>
              <a:rPr lang="en" dirty="0"/>
              <a:t> Full Stack Engineer, Manufacturing Intelligence for Semiconductor Supply Chain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FOSS:</a:t>
            </a:r>
            <a:r>
              <a:rPr lang="en" dirty="0"/>
              <a:t> Python, </a:t>
            </a:r>
            <a:r>
              <a:rPr lang="en" dirty="0" err="1"/>
              <a:t>Javascript</a:t>
            </a:r>
            <a:r>
              <a:rPr lang="en" dirty="0"/>
              <a:t>, React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Using LangChain:</a:t>
            </a:r>
            <a:r>
              <a:rPr lang="en" dirty="0"/>
              <a:t> Filling gaps in </a:t>
            </a:r>
            <a:r>
              <a:rPr lang="en-US" dirty="0"/>
              <a:t>the </a:t>
            </a:r>
            <a:r>
              <a:rPr lang="en" dirty="0"/>
              <a:t>manufacturing supply chain process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Socials:</a:t>
            </a:r>
            <a:r>
              <a:rPr lang="en" dirty="0"/>
              <a:t> 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Linkedin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https://www.linkedin.com/in/riccardopirruccio/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Github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https://github.com/RPirruccio</a:t>
            </a:r>
            <a:endParaRPr dirty="0"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950" y="213925"/>
            <a:ext cx="2032349" cy="304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1551" y="3341925"/>
            <a:ext cx="1709331" cy="16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3B4888D2-51C2-A101-433E-2BECABAC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B5027404-D82A-3AFB-266D-3E1F2185C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2800" b="1" i="0" dirty="0">
                <a:solidFill>
                  <a:schemeClr val="bg1"/>
                </a:solidFill>
                <a:effectLst/>
                <a:latin typeface="system-ui"/>
              </a:rPr>
              <a:t>Image Generation – Cloud and Local</a:t>
            </a: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F87B4882-0104-D06C-BE13-BB7ACD77E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ystem-ui"/>
              </a:rPr>
              <a:t>Join Colin and Karim as they demonstrate how they use flux and other models for image generation on websites both supported by cloud and running on their local machines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7453385B-D179-234D-9EB5-DDF2990652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08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	 - Karim Lalani</a:t>
            </a: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2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Home:</a:t>
            </a:r>
            <a:r>
              <a:rPr lang="en"/>
              <a:t> Leander, Texas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Work: </a:t>
            </a:r>
            <a:r>
              <a:rPr lang="en"/>
              <a:t>Software Engineer @ Office the Governor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Background:</a:t>
            </a:r>
            <a:r>
              <a:rPr lang="en"/>
              <a:t> Full Stack Engineer, Machine Learning &amp; Data Science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FOSS:</a:t>
            </a:r>
            <a:r>
              <a:rPr lang="en"/>
              <a:t> Docker / Kubernetes, Java, Python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Using LangChain:</a:t>
            </a:r>
            <a:r>
              <a:rPr lang="en"/>
              <a:t> Experimentation,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Socials:</a:t>
            </a:r>
            <a:r>
              <a:rPr lang="en"/>
              <a:t> 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Linkedin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https://www.linkedin.com/in/-karim-lalani/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Github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https://github.com/lalanikarim/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Medium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https://medium.com/@klcoder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1100" y="682725"/>
            <a:ext cx="2411200" cy="24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1575" y="3271475"/>
            <a:ext cx="1781969" cy="17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Hacky Hours (Mid-Month) - Rotating Local Bars:</a:t>
            </a:r>
            <a:r>
              <a:rPr lang="en" sz="1600" dirty="0">
                <a:solidFill>
                  <a:srgbClr val="F6F7F8"/>
                </a:solidFill>
              </a:rPr>
              <a:t> Informal happy hours at local spots; meet, discuss, and relax.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1F93F5D6-C04B-560C-7996-57523917B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>
            <a:extLst>
              <a:ext uri="{FF2B5EF4-FFF2-40B4-BE49-F238E27FC236}">
                <a16:creationId xmlns:a16="http://schemas.microsoft.com/office/drawing/2014/main" id="{322118D0-B132-1C6B-C5DA-CDE089C09B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	 - Karim Lalani</a:t>
            </a:r>
            <a:endParaRPr/>
          </a:p>
        </p:txBody>
      </p:sp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FF0CFAF0-B2EB-FB88-0E9A-8C9C4E41C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2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Home:</a:t>
            </a:r>
            <a:r>
              <a:rPr lang="en"/>
              <a:t> Leander, Texas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Work: </a:t>
            </a:r>
            <a:r>
              <a:rPr lang="en"/>
              <a:t>Software Engineer @ Office the Governor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Background:</a:t>
            </a:r>
            <a:r>
              <a:rPr lang="en"/>
              <a:t> Full Stack Engineer, Machine Learning &amp; Data Science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FOSS:</a:t>
            </a:r>
            <a:r>
              <a:rPr lang="en"/>
              <a:t> Docker / Kubernetes, Java, Python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Using LangChain:</a:t>
            </a:r>
            <a:r>
              <a:rPr lang="en"/>
              <a:t> Experimentation,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Socials:</a:t>
            </a:r>
            <a:r>
              <a:rPr lang="en"/>
              <a:t> 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Linkedin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https://www.linkedin.com/in/-karim-lalani/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Github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https://github.com/lalanikarim/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Medium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https://medium.com/@klcoder</a:t>
            </a:r>
            <a:endParaRPr/>
          </a:p>
        </p:txBody>
      </p:sp>
      <p:pic>
        <p:nvPicPr>
          <p:cNvPr id="320" name="Google Shape;320;p37">
            <a:extLst>
              <a:ext uri="{FF2B5EF4-FFF2-40B4-BE49-F238E27FC236}">
                <a16:creationId xmlns:a16="http://schemas.microsoft.com/office/drawing/2014/main" id="{DA22DD20-0988-5620-7DD7-0BFF55D9BF2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1100" y="682725"/>
            <a:ext cx="2411200" cy="24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>
            <a:extLst>
              <a:ext uri="{FF2B5EF4-FFF2-40B4-BE49-F238E27FC236}">
                <a16:creationId xmlns:a16="http://schemas.microsoft.com/office/drawing/2014/main" id="{D707FA02-189E-2848-B6AF-E90D31E6DC6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1575" y="3271475"/>
            <a:ext cx="1781969" cy="1744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330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C975C238-D86F-2102-296D-A0208AD8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72208E2F-C1B5-1BDE-1645-86FF6800A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7CD36751-44FE-C619-44A8-70147BB1E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i="0" dirty="0">
                <a:solidFill>
                  <a:schemeClr val="bg1"/>
                </a:solidFill>
                <a:effectLst/>
                <a:latin typeface="system-ui"/>
              </a:rPr>
              <a:t>Intro to LangChain Video by Ricky </a:t>
            </a:r>
            <a:r>
              <a:rPr lang="en-US" sz="1400" b="1" i="0" dirty="0" err="1">
                <a:solidFill>
                  <a:schemeClr val="bg1"/>
                </a:solidFill>
                <a:effectLst/>
                <a:latin typeface="system-ui"/>
              </a:rPr>
              <a:t>Pirruccio</a:t>
            </a:r>
            <a:r>
              <a:rPr lang="en-US" sz="1400" b="1" dirty="0">
                <a:solidFill>
                  <a:schemeClr val="bg1"/>
                </a:solidFill>
                <a:latin typeface="system-ui"/>
              </a:rPr>
              <a:t> </a:t>
            </a:r>
            <a:endParaRPr lang="en" sz="1400" b="1" dirty="0">
              <a:solidFill>
                <a:srgbClr val="F6F7F8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chemeClr val="bg1"/>
                </a:solidFill>
                <a:latin typeface="system-ui"/>
              </a:rPr>
              <a:t>Intro and Updates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system-ui"/>
              </a:rPr>
              <a:t>: Colin McNamara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 err="1">
                <a:solidFill>
                  <a:schemeClr val="bg1"/>
                </a:solidFill>
                <a:latin typeface="system-ui"/>
              </a:rPr>
              <a:t>VSCode</a:t>
            </a:r>
            <a:r>
              <a:rPr lang="en-US" sz="1400" b="1" dirty="0">
                <a:solidFill>
                  <a:schemeClr val="bg1"/>
                </a:solidFill>
                <a:latin typeface="system-ui"/>
              </a:rPr>
              <a:t> + Cline + MCPs + </a:t>
            </a:r>
            <a:r>
              <a:rPr lang="en-US" sz="1400" b="1" dirty="0" err="1">
                <a:solidFill>
                  <a:schemeClr val="bg1"/>
                </a:solidFill>
                <a:latin typeface="system-ui"/>
              </a:rPr>
              <a:t>LangGraph</a:t>
            </a:r>
            <a:r>
              <a:rPr lang="en-US" sz="1400" b="1" dirty="0">
                <a:solidFill>
                  <a:schemeClr val="bg1"/>
                </a:solidFill>
                <a:latin typeface="system-ui"/>
              </a:rPr>
              <a:t> 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system-ui"/>
              </a:rPr>
              <a:t>: Colin and Ricky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i="0" dirty="0">
                <a:solidFill>
                  <a:schemeClr val="bg1"/>
                </a:solidFill>
                <a:effectLst/>
                <a:latin typeface="system-ui"/>
              </a:rPr>
              <a:t>Image Generation – Cloud and Local : Colin and Karim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i="0" dirty="0">
                <a:solidFill>
                  <a:schemeClr val="bg1"/>
                </a:solidFill>
                <a:effectLst/>
                <a:latin typeface="system-ui"/>
              </a:rPr>
              <a:t>After Party: The Tavern, right around the corner on 12</a:t>
            </a:r>
            <a:r>
              <a:rPr lang="en-US" sz="1400" b="1" i="0" baseline="30000" dirty="0">
                <a:solidFill>
                  <a:schemeClr val="bg1"/>
                </a:solidFill>
                <a:effectLst/>
                <a:latin typeface="system-ui"/>
              </a:rPr>
              <a:t>th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system-ui"/>
              </a:rPr>
              <a:t> and Lamar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B0DFE67A-3B4C-D5CD-CB60-C532413342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05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D7DBCC2-A61C-C481-201D-D703F2D33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C097C2CD-7492-DEDB-DFF6-E88B2789E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Thanks to our Supporters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99A716E0-28CC-E3D3-FCAE-7E541F0FC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i="0" dirty="0">
                <a:solidFill>
                  <a:schemeClr val="bg1"/>
                </a:solidFill>
                <a:effectLst/>
                <a:latin typeface="system-ui"/>
              </a:rPr>
              <a:t>Meeting Space– Center for Government and Civil Service</a:t>
            </a:r>
            <a:endParaRPr lang="en" sz="1400" b="1" dirty="0">
              <a:solidFill>
                <a:srgbClr val="F6F7F8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i="0" dirty="0">
                <a:solidFill>
                  <a:schemeClr val="bg1"/>
                </a:solidFill>
                <a:effectLst/>
                <a:latin typeface="system-ui"/>
              </a:rPr>
              <a:t>Food and Drink – </a:t>
            </a:r>
            <a:r>
              <a:rPr lang="en-US" sz="1400" b="1" dirty="0">
                <a:solidFill>
                  <a:schemeClr val="bg1"/>
                </a:solidFill>
                <a:latin typeface="system-ui"/>
              </a:rPr>
              <a:t>LangChain AI</a:t>
            </a: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i="0" dirty="0">
                <a:solidFill>
                  <a:schemeClr val="bg1"/>
                </a:solidFill>
                <a:effectLst/>
                <a:latin typeface="system-ui"/>
              </a:rPr>
              <a:t>Systems, Tokens – Always Cool Brands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chemeClr val="bg1"/>
                </a:solidFill>
                <a:latin typeface="system-ui"/>
              </a:rPr>
              <a:t>Tonight's Volunteers – Setup and Teardown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chemeClr val="bg1"/>
                </a:solidFill>
                <a:latin typeface="system-ui"/>
              </a:rPr>
              <a:t>Community – Sharing learning, one showcase at a time</a:t>
            </a: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3AA7F057-C70B-8233-6C14-E7FDF65013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38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LangChain Ambassador</a:t>
            </a:r>
            <a:r>
              <a:rPr lang="en-US" sz="1400" dirty="0">
                <a:solidFill>
                  <a:schemeClr val="bg1"/>
                </a:solidFill>
              </a:rPr>
              <a:t>: Recognized by Harrison and the team for work building our community in Austin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Founder Austin LangChain AIMUG</a:t>
            </a:r>
            <a:r>
              <a:rPr lang="en-US" sz="1400" dirty="0">
                <a:solidFill>
                  <a:schemeClr val="bg1"/>
                </a:solidFill>
              </a:rPr>
              <a:t>: Learning in the open with a 900+ member AI community in Austin.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Cloud Infrastructure leader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Veteran Advocate</a:t>
            </a:r>
            <a:r>
              <a:rPr lang="en-US" sz="1400" dirty="0">
                <a:solidFill>
                  <a:schemeClr val="bg1"/>
                </a:solidFill>
              </a:rPr>
              <a:t>: U.S. Marine Helping Fellow Veterans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184" y="4274237"/>
            <a:ext cx="734660" cy="707450"/>
          </a:xfrm>
          <a:prstGeom prst="rect">
            <a:avLst/>
          </a:prstGeom>
        </p:spPr>
      </p:pic>
      <p:pic>
        <p:nvPicPr>
          <p:cNvPr id="3" name="Google Shape;97;p17">
            <a:extLst>
              <a:ext uri="{FF2B5EF4-FFF2-40B4-BE49-F238E27FC236}">
                <a16:creationId xmlns:a16="http://schemas.microsoft.com/office/drawing/2014/main" id="{4D1F9B61-1F50-1BF9-9A8A-D34AC508EDB3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7666" y="445025"/>
            <a:ext cx="3583675" cy="31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1000+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40-50 Active Attendees per Meeting: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9FF1F72-1FCF-15C3-3D36-D159C3C0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99F42B65-3F8B-C6FC-8D0A-EC0581F139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9FA209-E9E8-7EF8-1A88-4067BAFE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LangChain – a Thread Connecting the Ecosystem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F1BCD9-BBBD-3E0D-2BBB-6002F3A3B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457325"/>
            <a:ext cx="5046579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31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45F8C20-7A97-1CA0-191A-377E49C99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545AC7FD-D217-B998-8FCF-1A62AE567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and Updates- LangChain Inter</a:t>
            </a:r>
            <a:r>
              <a:rPr lang="en-US" dirty="0">
                <a:solidFill>
                  <a:srgbClr val="F6F7F8"/>
                </a:solidFill>
              </a:rPr>
              <a:t>r</a:t>
            </a:r>
            <a:r>
              <a:rPr lang="en" dirty="0" err="1">
                <a:solidFill>
                  <a:srgbClr val="F6F7F8"/>
                </a:solidFill>
              </a:rPr>
              <a:t>upt</a:t>
            </a:r>
            <a:r>
              <a:rPr lang="en" dirty="0">
                <a:solidFill>
                  <a:srgbClr val="F6F7F8"/>
                </a:solidFill>
              </a:rPr>
              <a:t> Conference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5298FF84-783F-F32E-7EAC-8C26923E59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" sz="1400" b="1" dirty="0">
              <a:solidFill>
                <a:srgbClr val="F6F7F8"/>
              </a:solidFill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var(--font-fk-grotesk)"/>
              </a:rPr>
              <a:t>Interrupt: The AI Agent Conference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fkGroteskNeue_598ab8"/>
              </a:rPr>
              <a:t>Taking place in San Francisco in May 12-13th 2025	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fkGroteskNeue_598ab8"/>
              </a:rPr>
              <a:t>Tickets go on sale mid-January at $499 / $799</a:t>
            </a:r>
            <a:endParaRPr lang="en-US" sz="1400" dirty="0">
              <a:solidFill>
                <a:schemeClr val="bg1"/>
              </a:solidFill>
              <a:latin typeface="var(--font-berkeley-mono)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__fkGroteskNeue_598ab8"/>
              </a:rPr>
              <a:t>Focused on AI agents and LangChain technologies</a:t>
            </a:r>
          </a:p>
          <a:p>
            <a:r>
              <a:rPr lang="en-US" sz="1400" dirty="0">
                <a:solidFill>
                  <a:schemeClr val="bg1"/>
                </a:solidFill>
                <a:latin typeface="__fkGroteskNeue_598ab8"/>
              </a:rPr>
              <a:t>Sign up for the ticket drop: </a:t>
            </a:r>
            <a:r>
              <a:rPr lang="en-US" sz="1400" dirty="0">
                <a:solidFill>
                  <a:schemeClr val="bg1"/>
                </a:solidFill>
                <a:latin typeface="__fkGroteskNeue_598ab8"/>
                <a:hlinkClick r:id="rId4"/>
              </a:rPr>
              <a:t>https://interrupt.langchain.com/</a:t>
            </a:r>
            <a:endParaRPr lang="en-US" sz="1400" b="0" i="0" dirty="0">
              <a:solidFill>
                <a:schemeClr val="bg1"/>
              </a:solidFill>
              <a:effectLst/>
              <a:latin typeface="__fkGroteskNeue_598ab8"/>
            </a:endParaRPr>
          </a:p>
          <a:p>
            <a:r>
              <a:rPr lang="en-US" sz="1400" dirty="0">
                <a:solidFill>
                  <a:schemeClr val="bg1"/>
                </a:solidFill>
                <a:latin typeface="__fkGroteskNeue_598ab8"/>
              </a:rPr>
              <a:t>Speaker submissions are open </a:t>
            </a:r>
            <a:r>
              <a:rPr lang="en-US" sz="1400" dirty="0">
                <a:solidFill>
                  <a:schemeClr val="bg1"/>
                </a:solidFill>
                <a:latin typeface="__fkGroteskNeue_598ab8"/>
                <a:hlinkClick r:id="rId5"/>
              </a:rPr>
              <a:t>https://forms.gle/vdUpVuBXYYcfSeYa9</a:t>
            </a:r>
            <a:endParaRPr lang="en-US" sz="1400" dirty="0">
              <a:solidFill>
                <a:schemeClr val="bg1"/>
              </a:solidFill>
              <a:latin typeface="__fkGroteskNeue_598ab8"/>
            </a:endParaRPr>
          </a:p>
          <a:p>
            <a:endParaRPr lang="en-US" sz="1400" b="0" i="0" dirty="0">
              <a:solidFill>
                <a:schemeClr val="bg1"/>
              </a:solidFill>
              <a:effectLst/>
              <a:latin typeface="__fkGroteskNeue_598ab8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system-u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C49EB26-226C-32D4-A12B-B838EBA2FC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93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2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8156</TotalTime>
  <Words>1192</Words>
  <Application>Microsoft Macintosh PowerPoint</Application>
  <PresentationFormat>On-screen Show (16:9)</PresentationFormat>
  <Paragraphs>155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__fkGroteskNeue_598ab8</vt:lpstr>
      <vt:lpstr>Arial</vt:lpstr>
      <vt:lpstr>Slack-Lato</vt:lpstr>
      <vt:lpstr>system-ui</vt:lpstr>
      <vt:lpstr>var(--font-berkeley-mono)</vt:lpstr>
      <vt:lpstr>var(--font-fk-grotesk)</vt:lpstr>
      <vt:lpstr>Simple Light</vt:lpstr>
      <vt:lpstr>PowerPoint Presentation</vt:lpstr>
      <vt:lpstr>PowerPoint Presentation</vt:lpstr>
      <vt:lpstr>Agenda</vt:lpstr>
      <vt:lpstr>Thanks to our Supporters</vt:lpstr>
      <vt:lpstr>HI , I’m Colin McNamara</vt:lpstr>
      <vt:lpstr>Who we are</vt:lpstr>
      <vt:lpstr>Learning in the Open – "Be Cool to Each Other" ✌️</vt:lpstr>
      <vt:lpstr>LangChain – a Thread Connecting the Ecosystem</vt:lpstr>
      <vt:lpstr>News and Updates- LangChain Interrupt Conference</vt:lpstr>
      <vt:lpstr>News and Updates- Model Releases</vt:lpstr>
      <vt:lpstr>LangGraph : Command</vt:lpstr>
      <vt:lpstr>LangGraph – Functional API</vt:lpstr>
      <vt:lpstr>Cline – Plan / Act button </vt:lpstr>
      <vt:lpstr>Austin Public</vt:lpstr>
      <vt:lpstr>Next Event – Hacky Hour at Cosmic Coffee Saltillo</vt:lpstr>
      <vt:lpstr>RGC-3000 and Tavern After Party (8ish) </vt:lpstr>
      <vt:lpstr>Showcases</vt:lpstr>
      <vt:lpstr>VSCode + Cline + MCPs + LangGraph</vt:lpstr>
      <vt:lpstr>About Me - Riccardo Pirruccio </vt:lpstr>
      <vt:lpstr>Image Generation – Cloud and Local</vt:lpstr>
      <vt:lpstr>About Me  - Karim Lalani</vt:lpstr>
      <vt:lpstr>PowerPoint Presentation</vt:lpstr>
      <vt:lpstr>Where and when we meet 🌟📅</vt:lpstr>
      <vt:lpstr>Finding US - ACC RGC-3000</vt:lpstr>
      <vt:lpstr>About Me  - Karim Lalani</vt:lpstr>
      <vt:lpstr>Where to Connect &amp; Stay Updated 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22</cp:revision>
  <dcterms:modified xsi:type="dcterms:W3CDTF">2025-02-12T21:04:15Z</dcterms:modified>
</cp:coreProperties>
</file>